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2" r:id="rId1"/>
  </p:sldMasterIdLst>
  <p:notesMasterIdLst>
    <p:notesMasterId r:id="rId14"/>
  </p:notesMasterIdLst>
  <p:sldIdLst>
    <p:sldId id="2147482429" r:id="rId2"/>
    <p:sldId id="2147482675" r:id="rId3"/>
    <p:sldId id="2147482538" r:id="rId4"/>
    <p:sldId id="2147482677" r:id="rId5"/>
    <p:sldId id="2147482678" r:id="rId6"/>
    <p:sldId id="2147482679" r:id="rId7"/>
    <p:sldId id="2147482680" r:id="rId8"/>
    <p:sldId id="2147482681" r:id="rId9"/>
    <p:sldId id="2147482682" r:id="rId10"/>
    <p:sldId id="2147482683" r:id="rId11"/>
    <p:sldId id="2147482684" r:id="rId12"/>
    <p:sldId id="2147482425" r:id="rId13"/>
  </p:sldIdLst>
  <p:sldSz cx="12192000" cy="6858000"/>
  <p:notesSz cx="6858000" cy="9144000"/>
  <p:embeddedFontLst>
    <p:embeddedFont>
      <p:font typeface="CiscoSansTT" panose="020B0503020201020303" pitchFamily="34" charset="0"/>
      <p:regular r:id="rId15"/>
      <p:bold r:id="rId16"/>
      <p:italic r:id="rId17"/>
      <p:boldItalic r:id="rId18"/>
    </p:embeddedFont>
    <p:embeddedFont>
      <p:font typeface="CiscoSansTT Medium" panose="020B0903020201090303" pitchFamily="34" charset="0"/>
      <p:regular r:id="rId19"/>
      <p:italic r:id="rId20"/>
    </p:embeddedFont>
    <p:embeddedFont>
      <p:font typeface="MS PGothic" panose="020B0600070205080204" pitchFamily="34" charset="-12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Overview" id="{5C5C5A04-3B4F-46A7-98EA-FAD3CC0CE883}">
          <p14:sldIdLst>
            <p14:sldId id="2147482429"/>
            <p14:sldId id="2147482675"/>
            <p14:sldId id="2147482538"/>
            <p14:sldId id="2147482677"/>
            <p14:sldId id="2147482678"/>
            <p14:sldId id="2147482679"/>
            <p14:sldId id="2147482680"/>
            <p14:sldId id="2147482681"/>
            <p14:sldId id="2147482682"/>
            <p14:sldId id="2147482683"/>
            <p14:sldId id="2147482684"/>
            <p14:sldId id="2147482425"/>
          </p14:sldIdLst>
        </p14:section>
        <p14:section name="Opening Slides" id="{6B5BE202-19CA-474B-817E-1B720625FA32}">
          <p14:sldIdLst/>
        </p14:section>
        <p14:section name="Segues &amp; Sections" id="{2B563D00-2FBF-435C-B50A-EEB47C8F3C18}">
          <p14:sldIdLst/>
        </p14:section>
        <p14:section name="Specialty Slides" id="{B91BAC9C-0BFA-4018-ADEF-F561B87D5690}">
          <p14:sldIdLst/>
        </p14:section>
        <p14:section name="Image Layouts" id="{4B93AD70-97D8-4168-BC8C-1DC7738C5912}">
          <p14:sldIdLst/>
        </p14:section>
        <p14:section name="Standard Layouts" id="{215EA447-BC49-414D-B95B-07E9CEBA94EC}">
          <p14:sldIdLst/>
        </p14:section>
        <p14:section name="Section Layouts" id="{8DC34D38-B060-4125-8324-A3F11FD5E484}">
          <p14:sldIdLst/>
        </p14:section>
        <p14:section name="Charts and Tables" id="{E24F7968-37D8-415F-B9BA-53D0F9C78D5F}">
          <p14:sldIdLst/>
        </p14:section>
        <p14:section name="Closing" id="{B139BF10-315B-4780-A8A1-1F17D5CB2565}">
          <p14:sldIdLst/>
        </p14:section>
        <p14:section name="Template usage guidance" id="{9D1D5DA2-5D71-4849-9F69-D112782DB053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DE2"/>
    <a:srgbClr val="EB4651"/>
    <a:srgbClr val="45991F"/>
    <a:srgbClr val="B4B9C0"/>
    <a:srgbClr val="525E6C"/>
    <a:srgbClr val="6B6B6B"/>
    <a:srgbClr val="D6D6D6"/>
    <a:srgbClr val="FF9000"/>
    <a:srgbClr val="FF007F"/>
    <a:srgbClr val="0A6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C8726-CC69-4FD2-8485-629B6B815A5E}" v="25" dt="2025-05-21T16:26:59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2" autoAdjust="0"/>
    <p:restoredTop sz="96327" autoAdjust="0"/>
  </p:normalViewPr>
  <p:slideViewPr>
    <p:cSldViewPr snapToGrid="0" showGuides="1">
      <p:cViewPr varScale="1">
        <p:scale>
          <a:sx n="94" d="100"/>
          <a:sy n="94" d="100"/>
        </p:scale>
        <p:origin x="232" y="7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428"/>
    </p:cViewPr>
  </p:sorter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2104B-A22A-485F-8181-8B2CD5833538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4990-0A23-4A10-BE7D-7E64CAB8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53D4-81C1-8724-54D1-2F1130E1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AFB42-B115-2B76-9289-280C083A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639E9-0CED-DF79-64FE-22ED291D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19426-3D53-A3BD-1626-505CA16DE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2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23CE-2407-7602-C94E-95C93BE7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82593C-FFB4-D30E-4417-EF8C091AE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29FD7-ABF5-A4F6-9A89-9A345153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8C3E-70DA-4156-F969-3C9557AA6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5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F1E3-A23C-DD04-C519-2C0FB5AF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7AC5F-1D38-18DC-6C0E-14A9732F8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B92EE-F940-EAE7-87DB-6A185B2B6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9250-02AC-D081-9913-D84BF4530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718C-E129-EBF6-F8EA-F7D40042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BF079-890E-BFDF-282D-4B78262B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584F9-462C-C015-2FA1-FA2A0DD3C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0B19C-F097-95F1-E8FE-518F4937F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B4990-0A23-4A10-BE7D-7E64CAB85B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40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65A0-D4F1-B3AA-FB51-8E70B44B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677FD-817A-0696-1D7A-242950F46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3D89-3B18-F3DE-4290-5BF19C3E7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343E-99C8-7D6D-CAE3-A0B112192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45E24-DA97-C593-05E7-82C3FB5BC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E9E5C-D253-04F1-CC4D-74D6721D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33DBF-74AC-B709-25CD-C082812C6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535DB-F57B-8203-F120-55A110A8F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4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E3313-9367-8A85-C4F1-0E1D0E496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0ECF2-E8EA-8DD0-440D-245B9785F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C45DE-8F9C-A016-A401-F73B69EFA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B00B-28AE-4E49-70FD-DB7964AED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4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922D-51B0-E994-95A7-83A046F1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14BC4B-92C4-8EEA-D107-4826E54C7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CB7EF-4019-5E24-DBDF-EF0B09B96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C8DBB-8D7E-416F-5BC7-BB667D73B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23F43-F521-9756-AB91-7A07661B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39780-4609-2CA0-6CB7-435E43FC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6EBFB-CDF2-6A8F-18C1-D17A9DB78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95788-0764-9135-164C-D139C2493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C7DD1-EDD2-7AAA-F2E5-73300441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A9C4A-D578-F896-2322-947CABC6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148A7-206D-03FB-8EAD-687A0C78A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5B3A9-49A6-E4EB-F986-95CBA6878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7F992-7838-F73D-A930-E798D6F3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E8F2F-4B7D-D83B-05AE-5C7AFA6B4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263A0-BF67-BBC4-5CDA-4D08A503D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17B1C-99E5-5EFD-11F4-CDDF9799A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2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871345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512820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4061400"/>
            <a:ext cx="5048090" cy="457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676458"/>
            <a:ext cx="5047270" cy="459455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4703763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4900" y="320675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114425"/>
            <a:ext cx="5772150" cy="441325"/>
          </a:xfrm>
        </p:spPr>
        <p:txBody>
          <a:bodyPr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8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9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lumn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953DF5-78A1-7006-522C-1EF18B91A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952500"/>
            <a:ext cx="11544300" cy="51228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1" y="249237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751" y="249475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1" y="249237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751" y="249475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8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639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3430" y="2181225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1107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2014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292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18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016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7014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7038BF-5DE9-94EF-1E39-92627DD8AC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50120" y="2181225"/>
            <a:ext cx="2011680" cy="24939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5281613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7430" y="320675"/>
            <a:ext cx="576072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7235825" cy="94773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40700" y="320675"/>
            <a:ext cx="372745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3716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3328987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49713" y="320676"/>
            <a:ext cx="7818436" cy="57546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116793"/>
            <a:ext cx="5284788" cy="12461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901" y="795338"/>
            <a:ext cx="5284788" cy="52847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244600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886075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3428789"/>
            <a:ext cx="5048090" cy="4572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051300"/>
            <a:ext cx="5047270" cy="459455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49" y="4681134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82880" indent="0">
              <a:spcAft>
                <a:spcPts val="0"/>
              </a:spcAft>
              <a:buNone/>
              <a:defRPr sz="1400"/>
            </a:lvl2pPr>
            <a:lvl3pPr marL="365760" indent="0">
              <a:spcAft>
                <a:spcPts val="0"/>
              </a:spcAft>
              <a:buNone/>
              <a:defRPr sz="1200"/>
            </a:lvl3pPr>
            <a:lvl4pPr marL="548640" indent="0">
              <a:spcAft>
                <a:spcPts val="0"/>
              </a:spcAft>
              <a:buNone/>
              <a:defRPr sz="1100"/>
            </a:lvl4pPr>
            <a:lvl5pPr marL="731520" indent="0">
              <a:spcAft>
                <a:spcPts val="0"/>
              </a:spcAft>
              <a:buNone/>
              <a:defRPr sz="1050"/>
            </a:lvl5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48" y="5306439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  <a:lvl2pPr marL="182880" indent="0">
              <a:buNone/>
              <a:defRPr sz="1200"/>
            </a:lvl2pPr>
            <a:lvl3pPr marL="365760" indent="0">
              <a:buNone/>
              <a:defRPr sz="1100"/>
            </a:lvl3pPr>
            <a:lvl4pPr marL="548640" indent="0">
              <a:buNone/>
              <a:defRPr sz="1050"/>
            </a:lvl4pPr>
            <a:lvl5pPr marL="731520" indent="0">
              <a:buNone/>
              <a:defRPr sz="100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22300"/>
            <a:ext cx="3328989" cy="1558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429000"/>
            <a:ext cx="3328988" cy="2646363"/>
          </a:xfrm>
        </p:spPr>
        <p:txBody>
          <a:bodyPr anchor="b" anchorCtr="0"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9713" y="622300"/>
            <a:ext cx="7818436" cy="5453063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320675"/>
            <a:ext cx="5766436" cy="5754687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</a:t>
            </a:r>
            <a:br>
              <a:rPr lang="en-US" dirty="0"/>
            </a:br>
            <a:r>
              <a:rPr lang="en-US" dirty="0"/>
              <a:t>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52500"/>
            <a:ext cx="11544300" cy="5122863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1154430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28016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4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540250"/>
            <a:ext cx="10747375" cy="107156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5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937"/>
            <a:ext cx="12192000" cy="4675188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37160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-7937"/>
            <a:ext cx="8612188" cy="466344"/>
          </a:xfrm>
        </p:spPr>
        <p:txBody>
          <a:bodyPr anchor="b" anchorCtr="0"/>
          <a:lstStyle>
            <a:lvl1pPr marL="0" indent="0" algn="l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003800"/>
            <a:ext cx="8612188" cy="1071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907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1132840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876424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360863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963295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706879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191318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44600"/>
            <a:ext cx="5373688" cy="3167380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“Quote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no </a:t>
            </a:r>
            <a:r>
              <a:rPr lang="en-GB" dirty="0" err="1"/>
              <a:t>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726305"/>
            <a:ext cx="5373688" cy="673417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5683250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555750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323850" y="1555750"/>
            <a:ext cx="11544300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1775" y="952500"/>
            <a:ext cx="4887913" cy="4968875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2476500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3738563"/>
            <a:ext cx="7634287" cy="936625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1537465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2492374"/>
            <a:ext cx="7634287" cy="311152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492374"/>
            <a:ext cx="10167938" cy="1243019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9" y="3827463"/>
            <a:ext cx="1016793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0688" y="4360863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990779"/>
            <a:ext cx="3725863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8" y="4990779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829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77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8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493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270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986338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87" y="4986338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220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98146"/>
            <a:ext cx="274955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8588" y="29686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4900" y="29686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754" y="1244599"/>
            <a:ext cx="11544396" cy="483532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0688" y="6445885"/>
            <a:ext cx="3727450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5425" y="6448929"/>
            <a:ext cx="1773238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E3397-B7E0-F9B7-D1AC-C859F3CFC5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1059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67" r:id="rId20"/>
    <p:sldLayoutId id="2147483868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3853" r:id="rId43"/>
    <p:sldLayoutId id="2147483854" r:id="rId44"/>
    <p:sldLayoutId id="2147483855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32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288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36576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54864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73152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91440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04" userDrawn="1">
          <p15:clr>
            <a:srgbClr val="F26B43"/>
          </p15:clr>
        </p15:guide>
        <p15:guide id="3" pos="7476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9" orient="horz" pos="3827" userDrawn="1">
          <p15:clr>
            <a:srgbClr val="9FCC3B"/>
          </p15:clr>
        </p15:guide>
        <p15:guide id="10" orient="horz" pos="202" userDrawn="1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392" userDrawn="1">
          <p15:clr>
            <a:srgbClr val="A4A3A4"/>
          </p15:clr>
        </p15:guide>
        <p15:guide id="13" orient="horz" pos="2552" userDrawn="1">
          <p15:clr>
            <a:srgbClr val="A4A3A4"/>
          </p15:clr>
        </p15:guide>
        <p15:guide id="14" orient="horz" pos="600" userDrawn="1">
          <p15:clr>
            <a:srgbClr val="A4A3A4"/>
          </p15:clr>
        </p15:guide>
        <p15:guide id="15" orient="horz" pos="1766" userDrawn="1">
          <p15:clr>
            <a:srgbClr val="A4A3A4"/>
          </p15:clr>
        </p15:guide>
        <p15:guide id="16" orient="horz" pos="2355" userDrawn="1">
          <p15:clr>
            <a:srgbClr val="A4A3A4"/>
          </p15:clr>
        </p15:guide>
        <p15:guide id="18" orient="horz" pos="4118" userDrawn="1">
          <p15:clr>
            <a:srgbClr val="F26B43"/>
          </p15:clr>
        </p15:guide>
        <p15:guide id="19" orient="horz" pos="1178" userDrawn="1">
          <p15:clr>
            <a:srgbClr val="A4A3A4"/>
          </p15:clr>
        </p15:guide>
        <p15:guide id="20" orient="horz" pos="1374" userDrawn="1">
          <p15:clr>
            <a:srgbClr val="A4A3A4"/>
          </p15:clr>
        </p15:guide>
        <p15:guide id="21" orient="horz" pos="1570" userDrawn="1">
          <p15:clr>
            <a:srgbClr val="A4A3A4"/>
          </p15:clr>
        </p15:guide>
        <p15:guide id="22" pos="703" userDrawn="1">
          <p15:clr>
            <a:srgbClr val="A4A3A4"/>
          </p15:clr>
        </p15:guide>
        <p15:guide id="23" pos="820" userDrawn="1">
          <p15:clr>
            <a:srgbClr val="A4A3A4"/>
          </p15:clr>
        </p15:guide>
        <p15:guide id="24" pos="1321" userDrawn="1">
          <p15:clr>
            <a:srgbClr val="A4A3A4"/>
          </p15:clr>
        </p15:guide>
        <p15:guide id="25" pos="1435" userDrawn="1">
          <p15:clr>
            <a:srgbClr val="A4A3A4"/>
          </p15:clr>
        </p15:guide>
        <p15:guide id="26" pos="1936" userDrawn="1">
          <p15:clr>
            <a:srgbClr val="A4A3A4"/>
          </p15:clr>
        </p15:guide>
        <p15:guide id="27" pos="2051" userDrawn="1">
          <p15:clr>
            <a:srgbClr val="A4A3A4"/>
          </p15:clr>
        </p15:guide>
        <p15:guide id="28" pos="2551" userDrawn="1">
          <p15:clr>
            <a:srgbClr val="A4A3A4"/>
          </p15:clr>
        </p15:guide>
        <p15:guide id="29" pos="2665" userDrawn="1">
          <p15:clr>
            <a:srgbClr val="A4A3A4"/>
          </p15:clr>
        </p15:guide>
        <p15:guide id="30" pos="3167" userDrawn="1">
          <p15:clr>
            <a:srgbClr val="A4A3A4"/>
          </p15:clr>
        </p15:guide>
        <p15:guide id="31" pos="3281" userDrawn="1">
          <p15:clr>
            <a:srgbClr val="A4A3A4"/>
          </p15:clr>
        </p15:guide>
        <p15:guide id="32" pos="3783" userDrawn="1">
          <p15:clr>
            <a:srgbClr val="A4A3A4"/>
          </p15:clr>
        </p15:guide>
        <p15:guide id="33" pos="3896" userDrawn="1">
          <p15:clr>
            <a:srgbClr val="A4A3A4"/>
          </p15:clr>
        </p15:guide>
        <p15:guide id="34" pos="4397" userDrawn="1">
          <p15:clr>
            <a:srgbClr val="A4A3A4"/>
          </p15:clr>
        </p15:guide>
        <p15:guide id="35" pos="4512" userDrawn="1">
          <p15:clr>
            <a:srgbClr val="A4A3A4"/>
          </p15:clr>
        </p15:guide>
        <p15:guide id="36" pos="5013" userDrawn="1">
          <p15:clr>
            <a:srgbClr val="A4A3A4"/>
          </p15:clr>
        </p15:guide>
        <p15:guide id="37" pos="5128" userDrawn="1">
          <p15:clr>
            <a:srgbClr val="A4A3A4"/>
          </p15:clr>
        </p15:guide>
        <p15:guide id="38" pos="5629" userDrawn="1">
          <p15:clr>
            <a:srgbClr val="A4A3A4"/>
          </p15:clr>
        </p15:guide>
        <p15:guide id="39" pos="5742" userDrawn="1">
          <p15:clr>
            <a:srgbClr val="A4A3A4"/>
          </p15:clr>
        </p15:guide>
        <p15:guide id="40" pos="6244" userDrawn="1">
          <p15:clr>
            <a:srgbClr val="A4A3A4"/>
          </p15:clr>
        </p15:guide>
        <p15:guide id="41" pos="6359" userDrawn="1">
          <p15:clr>
            <a:srgbClr val="A4A3A4"/>
          </p15:clr>
        </p15:guide>
        <p15:guide id="42" pos="6859" userDrawn="1">
          <p15:clr>
            <a:srgbClr val="A4A3A4"/>
          </p15:clr>
        </p15:guide>
        <p15:guide id="43" pos="6975" userDrawn="1">
          <p15:clr>
            <a:srgbClr val="A4A3A4"/>
          </p15:clr>
        </p15:guide>
        <p15:guide id="44" orient="horz" pos="784" userDrawn="1">
          <p15:clr>
            <a:srgbClr val="A4A3A4"/>
          </p15:clr>
        </p15:guide>
        <p15:guide id="45" orient="horz" pos="980" userDrawn="1">
          <p15:clr>
            <a:srgbClr val="A4A3A4"/>
          </p15:clr>
        </p15:guide>
        <p15:guide id="46" orient="horz" pos="1962" userDrawn="1">
          <p15:clr>
            <a:srgbClr val="A4A3A4"/>
          </p15:clr>
        </p15:guide>
        <p15:guide id="47" orient="horz" pos="2747" userDrawn="1">
          <p15:clr>
            <a:srgbClr val="A4A3A4"/>
          </p15:clr>
        </p15:guide>
        <p15:guide id="48" orient="horz" pos="2945" userDrawn="1">
          <p15:clr>
            <a:srgbClr val="A4A3A4"/>
          </p15:clr>
        </p15:guide>
        <p15:guide id="49" orient="horz" pos="3141" userDrawn="1">
          <p15:clr>
            <a:srgbClr val="A4A3A4"/>
          </p15:clr>
        </p15:guide>
        <p15:guide id="50" orient="horz" pos="3337" userDrawn="1">
          <p15:clr>
            <a:srgbClr val="A4A3A4"/>
          </p15:clr>
        </p15:guide>
        <p15:guide id="51" orient="horz" pos="3535" userDrawn="1">
          <p15:clr>
            <a:srgbClr val="A4A3A4"/>
          </p15:clr>
        </p15:guide>
        <p15:guide id="52" orient="horz" pos="3730" userDrawn="1">
          <p15:clr>
            <a:srgbClr val="A4A3A4"/>
          </p15:clr>
        </p15:guide>
        <p15:guide id="53" orient="horz" pos="3936" userDrawn="1">
          <p15:clr>
            <a:srgbClr val="A4A3A4"/>
          </p15:clr>
        </p15:guide>
        <p15:guide id="54" orient="horz" pos="187" userDrawn="1">
          <p15:clr>
            <a:srgbClr val="9FCC3B"/>
          </p15:clr>
        </p15:guide>
        <p15:guide id="55" pos="455" userDrawn="1">
          <p15:clr>
            <a:srgbClr val="9FCC3B"/>
          </p15:clr>
        </p15:guide>
        <p15:guide id="56" pos="1069" userDrawn="1">
          <p15:clr>
            <a:srgbClr val="9FCC3B"/>
          </p15:clr>
        </p15:guide>
        <p15:guide id="57" pos="1685" userDrawn="1">
          <p15:clr>
            <a:srgbClr val="9FCC3B"/>
          </p15:clr>
        </p15:guide>
        <p15:guide id="58" pos="2301" userDrawn="1">
          <p15:clr>
            <a:srgbClr val="9FCC3B"/>
          </p15:clr>
        </p15:guide>
        <p15:guide id="59" pos="2915" userDrawn="1">
          <p15:clr>
            <a:srgbClr val="9FCC3B"/>
          </p15:clr>
        </p15:guide>
        <p15:guide id="60" pos="3531" userDrawn="1">
          <p15:clr>
            <a:srgbClr val="9FCC3B"/>
          </p15:clr>
        </p15:guide>
        <p15:guide id="61" pos="4146" userDrawn="1">
          <p15:clr>
            <a:srgbClr val="9FCC3B"/>
          </p15:clr>
        </p15:guide>
        <p15:guide id="62" pos="4762" userDrawn="1">
          <p15:clr>
            <a:srgbClr val="9FCC3B"/>
          </p15:clr>
        </p15:guide>
        <p15:guide id="63" pos="5378" userDrawn="1">
          <p15:clr>
            <a:srgbClr val="9FCC3B"/>
          </p15:clr>
        </p15:guide>
        <p15:guide id="64" pos="5992" userDrawn="1">
          <p15:clr>
            <a:srgbClr val="9FCC3B"/>
          </p15:clr>
        </p15:guide>
        <p15:guide id="65" pos="6609" userDrawn="1">
          <p15:clr>
            <a:srgbClr val="9FCC3B"/>
          </p15:clr>
        </p15:guide>
        <p15:guide id="66" pos="7225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ecurity/cdo/ai-assistant/cisco-ai-assistant-user-guide.html#firewall-policy-best-practic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docs.cisco.com/docs/ai-def/user/97384.di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evnetapps.cisco.com/docs/ai-defen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docs.cisco.com/docs/ai-assist/user/106356.di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30F8-1CD4-FE75-FCD3-24E9F47F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E202DE-F0C4-F38B-E5D9-3EDB7549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66" y="2181226"/>
            <a:ext cx="5026072" cy="1885797"/>
          </a:xfrm>
        </p:spPr>
        <p:txBody>
          <a:bodyPr/>
          <a:lstStyle/>
          <a:p>
            <a:r>
              <a:rPr lang="en-US" dirty="0"/>
              <a:t>Shipra — Technical Writer, AI Platform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4B78CB-A350-22C0-F50A-644022F70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6364224"/>
            <a:ext cx="3906838" cy="493776"/>
          </a:xfrm>
        </p:spPr>
        <p:txBody>
          <a:bodyPr/>
          <a:lstStyle/>
          <a:p>
            <a:r>
              <a:rPr lang="en-US" dirty="0"/>
              <a:t>October 28, 2025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D449CB-0863-A810-6619-8E41E771A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Shipra — Technical Writer, AI Platform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A4F7-62AB-C60C-DD62-0276D7FB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493C1F-DFDC-5B8E-03A2-4167D0FF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2338387"/>
            <a:ext cx="5281613" cy="2179638"/>
          </a:xfrm>
        </p:spPr>
        <p:txBody>
          <a:bodyPr/>
          <a:lstStyle/>
          <a:p>
            <a:r>
              <a:rPr lang="en-US" b="1" dirty="0"/>
              <a:t>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3B6D9-3FDC-715B-471F-08F5292BEE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1800" dirty="0"/>
              <a:t>Doc review not consistent across teams</a:t>
            </a:r>
          </a:p>
          <a:p>
            <a:pPr lvl="0"/>
            <a:r>
              <a:rPr lang="en-US" sz="1800" dirty="0"/>
              <a:t>Limited UI/UX partnership visibility</a:t>
            </a:r>
          </a:p>
          <a:p>
            <a:pPr lvl="0"/>
            <a:r>
              <a:rPr lang="en-US" sz="1800" dirty="0"/>
              <a:t>Fragmented communication in fast-moving projects</a:t>
            </a:r>
          </a:p>
          <a:p>
            <a:pPr lvl="0"/>
            <a:r>
              <a:rPr lang="en-US" sz="1800" dirty="0"/>
              <a:t>Little clarity over career path</a:t>
            </a:r>
          </a:p>
          <a:p>
            <a:pPr lvl="0"/>
            <a:r>
              <a:rPr lang="en-US" sz="1800" dirty="0"/>
              <a:t>Siloed way of working</a:t>
            </a:r>
          </a:p>
          <a:p>
            <a:pPr lvl="0"/>
            <a:r>
              <a:rPr lang="en-US" sz="1800" dirty="0"/>
              <a:t>Unaware of Cisco trainings for my domain</a:t>
            </a:r>
          </a:p>
        </p:txBody>
      </p:sp>
    </p:spTree>
    <p:extLst>
      <p:ext uri="{BB962C8B-B14F-4D97-AF65-F5344CB8AC3E}">
        <p14:creationId xmlns:p14="http://schemas.microsoft.com/office/powerpoint/2010/main" val="416089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A1AC9-0DE1-58FF-6678-6ECC5F9F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AB30232-A1A4-AF68-6786-E8431F42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2338387"/>
            <a:ext cx="5046891" cy="2179638"/>
          </a:xfrm>
        </p:spPr>
        <p:txBody>
          <a:bodyPr/>
          <a:lstStyle/>
          <a:p>
            <a:r>
              <a:rPr lang="en-US" b="1" dirty="0"/>
              <a:t>Support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4A9BD-5255-D128-2C05-590EA52D4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2562" y="1244600"/>
            <a:ext cx="5535588" cy="4367213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1800" dirty="0"/>
              <a:t>Inclusion in planning calls</a:t>
            </a:r>
          </a:p>
          <a:p>
            <a:pPr lvl="0"/>
            <a:r>
              <a:rPr lang="en-US" sz="1800" dirty="0"/>
              <a:t>Consistent doc review process across teams</a:t>
            </a:r>
          </a:p>
          <a:p>
            <a:pPr lvl="0"/>
            <a:r>
              <a:rPr lang="en-US" sz="1800" dirty="0"/>
              <a:t>Early UI/UX alignment for usability success</a:t>
            </a:r>
          </a:p>
          <a:p>
            <a:pPr lvl="0"/>
            <a:r>
              <a:rPr lang="en-US" sz="1800" dirty="0"/>
              <a:t>Structured communication in fast-moving tracks</a:t>
            </a:r>
          </a:p>
          <a:p>
            <a:pPr lvl="0"/>
            <a:r>
              <a:rPr lang="en-US" sz="1800" dirty="0"/>
              <a:t>Clearer visibility into career growth paths</a:t>
            </a:r>
          </a:p>
          <a:p>
            <a:pPr lvl="0"/>
            <a:r>
              <a:rPr lang="en-US" sz="1800" dirty="0"/>
              <a:t>Cross-team collaboration and knowledge sharing</a:t>
            </a:r>
          </a:p>
          <a:p>
            <a:pPr lvl="0"/>
            <a:r>
              <a:rPr lang="en-US" sz="1800" dirty="0"/>
              <a:t>Awareness of relevant internal learning resources</a:t>
            </a:r>
          </a:p>
        </p:txBody>
      </p:sp>
    </p:spTree>
    <p:extLst>
      <p:ext uri="{BB962C8B-B14F-4D97-AF65-F5344CB8AC3E}">
        <p14:creationId xmlns:p14="http://schemas.microsoft.com/office/powerpoint/2010/main" val="44323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63ED9-1B00-9E35-F3B0-88241A29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AAA-ED64-1323-757B-5E58FB3B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6EEB6-3E4C-9042-62AA-490836D8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E8F57-59FC-818D-07AA-D42DC747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155371"/>
            <a:ext cx="5554438" cy="22860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>
                <a:latin typeface="CiscoSansTT"/>
                <a:cs typeface="CiscoSansTT"/>
              </a:rPr>
              <a:t>Technical Writer | UX-minded | Cross-team collaborator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03A1C-5757-461A-6CDF-1E05A4BC32FE}"/>
              </a:ext>
            </a:extLst>
          </p:cNvPr>
          <p:cNvSpPr txBox="1"/>
          <p:nvPr/>
        </p:nvSpPr>
        <p:spPr>
          <a:xfrm>
            <a:off x="6313714" y="718686"/>
            <a:ext cx="5029201" cy="5434103"/>
          </a:xfrm>
          <a:prstGeom prst="round2DiagRect">
            <a:avLst/>
          </a:prstGeom>
          <a:noFill/>
          <a:ln w="15875">
            <a:solidFill>
              <a:schemeClr val="bg2"/>
            </a:solidFill>
          </a:ln>
        </p:spPr>
        <p:txBody>
          <a:bodyPr wrap="square" lIns="137160" tIns="137160" rIns="137160" bIns="137160" rtlCol="0" anchor="ctr"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Passion for simplifying technical complexity</a:t>
            </a:r>
          </a:p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10+ years of experience as a Technical Writer across AI and enterprise platforms</a:t>
            </a:r>
          </a:p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Experience includes SAP Conversational AI and </a:t>
            </a:r>
            <a:r>
              <a:rPr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Avaamo</a:t>
            </a: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 no-code chatbot builder</a:t>
            </a:r>
          </a:p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My fascination with UI </a:t>
            </a:r>
            <a:r>
              <a:rPr lang="en-US" dirty="0">
                <a:solidFill>
                  <a:schemeClr val="bg1"/>
                </a:solidFill>
                <a:ea typeface="ＭＳ Ｐゴシック" charset="0"/>
              </a:rPr>
              <a:t>came</a:t>
            </a: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 from building for mobile — where every pixel matters</a:t>
            </a:r>
          </a:p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Typography geek — I believe fonts can shape user trust and tone</a:t>
            </a:r>
          </a:p>
          <a:p>
            <a:pPr marL="171450" indent="-1714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/>
                <a:cs typeface="CiscoSansTT"/>
              </a:rPr>
              <a:t>A storyteller at heart — narrative helps me give documents a voice</a:t>
            </a:r>
            <a:endParaRPr kumimoji="0" lang="en-US" sz="102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iscoSansTT"/>
              <a:ea typeface="ＭＳ Ｐゴシック" charset="0"/>
              <a:cs typeface="+mn-cs"/>
            </a:endParaRPr>
          </a:p>
        </p:txBody>
      </p:sp>
      <p:pic>
        <p:nvPicPr>
          <p:cNvPr id="8" name="Picture 7" descr="A screen shot of the standard color pallet in PowerPoint.">
            <a:extLst>
              <a:ext uri="{FF2B5EF4-FFF2-40B4-BE49-F238E27FC236}">
                <a16:creationId xmlns:a16="http://schemas.microsoft.com/office/drawing/2014/main" id="{5F0E0ECC-1EE4-A8ED-4439-1BCA85C5A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85" y="5713333"/>
            <a:ext cx="1474780" cy="43945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9D9E-B975-5AC3-1162-182474224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8B04E06-01E6-5BFD-C95C-29B37637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month at Cisco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1FF4E-D8BA-EF8E-FC54-37BFBE3106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245393"/>
            <a:ext cx="5286375" cy="4367213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/>
              <a:t>Came in as a part of </a:t>
            </a:r>
            <a:r>
              <a:rPr lang="en-US" sz="1800" dirty="0" err="1"/>
              <a:t>Armorblox</a:t>
            </a:r>
            <a:r>
              <a:rPr lang="en-US" sz="1800" dirty="0"/>
              <a:t> integration.</a:t>
            </a:r>
          </a:p>
          <a:p>
            <a:r>
              <a:rPr lang="en-US" sz="1800" dirty="0" err="1"/>
              <a:t>Armorblox</a:t>
            </a:r>
            <a:r>
              <a:rPr lang="en-US" sz="1800" dirty="0"/>
              <a:t> had 50+ employees globally.</a:t>
            </a:r>
          </a:p>
          <a:p>
            <a:r>
              <a:rPr lang="en-US" sz="1800" dirty="0"/>
              <a:t>A cybersecurity company that used AI and natural language understanding to protect email and cloud office applications from threats like phishing and business email compromise. </a:t>
            </a:r>
          </a:p>
          <a:p>
            <a:r>
              <a:rPr lang="en-US" sz="1800" dirty="0"/>
              <a:t>Cisco acquired </a:t>
            </a:r>
            <a:r>
              <a:rPr lang="en-US" sz="1800" dirty="0" err="1"/>
              <a:t>Armorblox</a:t>
            </a:r>
            <a:r>
              <a:rPr lang="en-US" sz="1800" dirty="0"/>
              <a:t> in July 2023.</a:t>
            </a:r>
          </a:p>
          <a:p>
            <a:r>
              <a:rPr lang="en-US" sz="1800" dirty="0"/>
              <a:t>First working day at Cisco was August 1</a:t>
            </a:r>
            <a:r>
              <a:rPr lang="en-US" sz="1800" baseline="30000" dirty="0"/>
              <a:t>st</a:t>
            </a:r>
            <a:r>
              <a:rPr lang="en-US" sz="1800" dirty="0"/>
              <a:t> 2023.</a:t>
            </a:r>
          </a:p>
          <a:p>
            <a:r>
              <a:rPr lang="en-US" sz="1800" dirty="0"/>
              <a:t>Reported into Manu Anand.</a:t>
            </a:r>
          </a:p>
          <a:p>
            <a:r>
              <a:rPr lang="en-US" sz="1800" dirty="0"/>
              <a:t>Based out of Bangalore.</a:t>
            </a:r>
          </a:p>
        </p:txBody>
      </p:sp>
    </p:spTree>
    <p:extLst>
      <p:ext uri="{BB962C8B-B14F-4D97-AF65-F5344CB8AC3E}">
        <p14:creationId xmlns:p14="http://schemas.microsoft.com/office/powerpoint/2010/main" val="35282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CF482-259A-C166-B562-386A2F9C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F656B0-5887-7225-5996-504436DD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8" y="364841"/>
            <a:ext cx="11700100" cy="726962"/>
          </a:xfrm>
        </p:spPr>
        <p:txBody>
          <a:bodyPr anchor="t"/>
          <a:lstStyle/>
          <a:p>
            <a:r>
              <a:rPr lang="en-US" dirty="0"/>
              <a:t>AI Assistant for CDO + </a:t>
            </a:r>
            <a:r>
              <a:rPr lang="en-US" dirty="0" err="1"/>
              <a:t>cDFMC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34CE5-B295-9C6A-3DBA-84AEB14AC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230" y="1091803"/>
            <a:ext cx="10432599" cy="30544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lvl="0"/>
            <a:r>
              <a:rPr lang="en-US" sz="1800" dirty="0"/>
              <a:t>End-user navigation across Cisco documentation can be complex.</a:t>
            </a:r>
          </a:p>
          <a:p>
            <a:pPr lvl="0"/>
            <a:r>
              <a:rPr lang="en-US" sz="1800" dirty="0"/>
              <a:t>Challenges include product diversity, legacy docs, and deep content interdependencies.</a:t>
            </a:r>
          </a:p>
          <a:p>
            <a:pPr lvl="0"/>
            <a:r>
              <a:rPr lang="en-US" sz="1800" dirty="0"/>
              <a:t>The idea was to create something that could help find answers quicker and is efficient.</a:t>
            </a:r>
          </a:p>
          <a:p>
            <a:pPr lvl="0"/>
            <a:r>
              <a:rPr lang="en-US" sz="1800" dirty="0"/>
              <a:t>Worked with Andy </a:t>
            </a:r>
            <a:r>
              <a:rPr lang="en-US" sz="1800" dirty="0" err="1"/>
              <a:t>Mallio</a:t>
            </a:r>
            <a:r>
              <a:rPr lang="en-US" sz="1800" dirty="0"/>
              <a:t> for the documentation.</a:t>
            </a:r>
          </a:p>
          <a:p>
            <a:pPr lvl="0"/>
            <a:r>
              <a:rPr lang="en-US" sz="1800" dirty="0"/>
              <a:t>Started with Alpha and then GA documentation</a:t>
            </a:r>
          </a:p>
          <a:p>
            <a:pPr lvl="0"/>
            <a:r>
              <a:rPr lang="en-US" sz="1800" dirty="0"/>
              <a:t>API + User Docs</a:t>
            </a:r>
          </a:p>
          <a:p>
            <a:pPr lvl="0"/>
            <a:r>
              <a:rPr lang="en-US" sz="1800" dirty="0"/>
              <a:t>First major delivery 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00D8C-50CD-B833-FBAB-5FCAEFEFB998}"/>
              </a:ext>
            </a:extLst>
          </p:cNvPr>
          <p:cNvSpPr txBox="1"/>
          <p:nvPr/>
        </p:nvSpPr>
        <p:spPr>
          <a:xfrm>
            <a:off x="340858" y="4517573"/>
            <a:ext cx="11510284" cy="1741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Link to documentation:</a:t>
            </a:r>
            <a:endParaRPr lang="en-US" sz="1600" dirty="0">
              <a:solidFill>
                <a:schemeClr val="bg1"/>
              </a:solidFill>
              <a:ea typeface="ＭＳ Ｐゴシック" charset="0"/>
            </a:endParaRP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kern="1200" dirty="0">
                <a:solidFill>
                  <a:srgbClr val="0070C0"/>
                </a:solidFill>
                <a:latin typeface="+mn-lt"/>
                <a:ea typeface="ＭＳ Ｐゴシック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https://www.cisco.com/c/en/us/td/docs/security/cdo/ai-assistant/cisco-ai-assistant-user-guide.html#firewall-policy-best-practices</a:t>
            </a:r>
            <a:endParaRPr lang="en-US" sz="1600" i="1" u="sng" kern="1200" dirty="0">
              <a:solidFill>
                <a:srgbClr val="0070C0"/>
              </a:solidFill>
              <a:latin typeface="+mn-lt"/>
              <a:ea typeface="ＭＳ Ｐゴシック" charset="0"/>
            </a:endParaRP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kern="1200" dirty="0">
                <a:solidFill>
                  <a:srgbClr val="0070C0"/>
                </a:solidFill>
                <a:latin typeface="+mn-lt"/>
                <a:ea typeface="ＭＳ Ｐゴシック" charset="0"/>
              </a:rPr>
              <a:t>https://</a:t>
            </a:r>
            <a:r>
              <a:rPr lang="en-US" sz="1600" i="1" u="sng" kern="1200" dirty="0" err="1">
                <a:solidFill>
                  <a:srgbClr val="0070C0"/>
                </a:solidFill>
                <a:latin typeface="+mn-lt"/>
                <a:ea typeface="ＭＳ Ｐゴシック" charset="0"/>
              </a:rPr>
              <a:t>developer.cisco.com</a:t>
            </a:r>
            <a:r>
              <a:rPr lang="en-US" sz="1600" i="1" u="sng" kern="1200" dirty="0">
                <a:solidFill>
                  <a:srgbClr val="0070C0"/>
                </a:solidFill>
                <a:latin typeface="+mn-lt"/>
                <a:ea typeface="ＭＳ Ｐゴシック" charset="0"/>
              </a:rPr>
              <a:t>/docs/cisco-ai-assistant-for-security/ </a:t>
            </a:r>
          </a:p>
          <a:p>
            <a:pPr marL="285750" indent="-28575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Tools used: Confluence, AEM, Oxygen, DevNet</a:t>
            </a:r>
          </a:p>
        </p:txBody>
      </p:sp>
    </p:spTree>
    <p:extLst>
      <p:ext uri="{BB962C8B-B14F-4D97-AF65-F5344CB8AC3E}">
        <p14:creationId xmlns:p14="http://schemas.microsoft.com/office/powerpoint/2010/main" val="61006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810B-3ECD-123B-06A7-97F682B0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2CE2AE-09C6-AE3B-D951-AE11815F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2338387"/>
            <a:ext cx="5281613" cy="2179638"/>
          </a:xfrm>
        </p:spPr>
        <p:txBody>
          <a:bodyPr/>
          <a:lstStyle/>
          <a:p>
            <a:r>
              <a:rPr lang="en-US" dirty="0"/>
              <a:t>SSE + XDR Assistants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B64E8-C141-0486-8CBA-853096726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1800" dirty="0"/>
              <a:t>Extended coverage to Secure Access + XDR</a:t>
            </a:r>
          </a:p>
          <a:p>
            <a:pPr lvl="0"/>
            <a:r>
              <a:rPr lang="en-US" sz="1800" dirty="0"/>
              <a:t>Reused patterns → Faster delivery</a:t>
            </a:r>
          </a:p>
          <a:p>
            <a:pPr lvl="0"/>
            <a:r>
              <a:rPr lang="en-US" sz="1800" dirty="0"/>
              <a:t>No dependency on me</a:t>
            </a:r>
          </a:p>
          <a:p>
            <a:pPr lvl="0"/>
            <a:r>
              <a:rPr lang="en-US" sz="1800" dirty="0"/>
              <a:t>Single-source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45464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D14E-8334-0ABC-12C1-348A11EC4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BE4D50-66E5-1FDE-8F3D-D208B311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00" y="364840"/>
            <a:ext cx="11700100" cy="726962"/>
          </a:xfrm>
        </p:spPr>
        <p:txBody>
          <a:bodyPr anchor="t"/>
          <a:lstStyle/>
          <a:p>
            <a:r>
              <a:rPr lang="en-US" dirty="0"/>
              <a:t>AI Defense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BAC8F-8A7B-49DB-699A-060E91ADD6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0858" y="1004716"/>
            <a:ext cx="10432599" cy="33169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lvl="0"/>
            <a:r>
              <a:rPr lang="en-US" sz="1800" dirty="0"/>
              <a:t>Customers raised concerns around security in AI-driven products</a:t>
            </a:r>
          </a:p>
          <a:p>
            <a:pPr lvl="0"/>
            <a:r>
              <a:rPr lang="en-US" sz="1800" dirty="0"/>
              <a:t>Key challenges identified: user data protection, legal compliance, and lack of content standardization</a:t>
            </a:r>
          </a:p>
          <a:p>
            <a:pPr lvl="0"/>
            <a:r>
              <a:rPr lang="en-US" sz="1800" dirty="0"/>
              <a:t>Goal: build a product that proactively addresses these security needs</a:t>
            </a:r>
          </a:p>
          <a:p>
            <a:pPr lvl="0"/>
            <a:r>
              <a:rPr lang="en-US" sz="1800" dirty="0"/>
              <a:t>Delivered documentation from Alpha → GA</a:t>
            </a:r>
          </a:p>
          <a:p>
            <a:pPr lvl="0"/>
            <a:r>
              <a:rPr lang="en-US" sz="1800" dirty="0"/>
              <a:t>Authored AI Defense API documentation</a:t>
            </a:r>
          </a:p>
          <a:p>
            <a:pPr lvl="0"/>
            <a:r>
              <a:rPr lang="en-US" sz="1800" dirty="0"/>
              <a:t>Successfully completed as my second major delivery</a:t>
            </a:r>
          </a:p>
          <a:p>
            <a:pPr lvl="0"/>
            <a:r>
              <a:rPr lang="en-US" sz="1800" dirty="0"/>
              <a:t>Transitioned ownership to Arley Lewis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E8F75-A9D8-3610-0AFA-DF1EE7E97EFC}"/>
              </a:ext>
            </a:extLst>
          </p:cNvPr>
          <p:cNvSpPr txBox="1"/>
          <p:nvPr/>
        </p:nvSpPr>
        <p:spPr>
          <a:xfrm>
            <a:off x="340858" y="4593773"/>
            <a:ext cx="11510284" cy="1741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Link to documentation:</a:t>
            </a:r>
            <a:endParaRPr lang="en-US" sz="1600" dirty="0">
              <a:solidFill>
                <a:schemeClr val="bg1"/>
              </a:solidFill>
              <a:ea typeface="ＭＳ Ｐゴシック" charset="0"/>
            </a:endParaRP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https://securitydocs.cisco.com/docs/ai-def/user/97384.dita</a:t>
            </a:r>
            <a:endParaRPr lang="en-US" sz="1600" i="1" u="sng" dirty="0">
              <a:solidFill>
                <a:srgbClr val="0070C0"/>
              </a:solidFill>
            </a:endParaRP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https://devnetapps.cisco.com/docs/ai-defense/</a:t>
            </a:r>
            <a:endParaRPr lang="en-US" sz="1600" i="1" dirty="0">
              <a:solidFill>
                <a:srgbClr val="0070C0"/>
              </a:solidFill>
            </a:endParaRPr>
          </a:p>
          <a:p>
            <a:pPr marL="285750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a typeface="ＭＳ Ｐゴシック" charset="0"/>
              </a:rPr>
              <a:t>Tools used: Confluence, AEM, Oxygen, DevNet, </a:t>
            </a:r>
            <a:r>
              <a:rPr lang="en-US" sz="1600" dirty="0" err="1">
                <a:solidFill>
                  <a:schemeClr val="bg1"/>
                </a:solidFill>
                <a:ea typeface="ＭＳ Ｐゴシック" charset="0"/>
              </a:rPr>
              <a:t>Ingeniux</a:t>
            </a:r>
            <a:endParaRPr lang="en-US" sz="1600" dirty="0">
              <a:solidFill>
                <a:schemeClr val="bg1"/>
              </a:solidFill>
              <a:ea typeface="ＭＳ Ｐゴシック" charset="0"/>
            </a:endParaRP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517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C98FA-0D9F-3D33-795E-F21D9BAA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418440-F59C-D89E-080B-F13404F6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2338387"/>
            <a:ext cx="5281613" cy="2179638"/>
          </a:xfrm>
        </p:spPr>
        <p:txBody>
          <a:bodyPr/>
          <a:lstStyle/>
          <a:p>
            <a:r>
              <a:rPr lang="en-US" dirty="0"/>
              <a:t>Unified AI Assistant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4A9D0-EC43-F60C-EB15-391F68548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/>
              <a:t>An assistant that captures information across various products.</a:t>
            </a:r>
          </a:p>
          <a:p>
            <a:pPr lvl="0"/>
            <a:r>
              <a:rPr lang="en-US" dirty="0"/>
              <a:t>Available on the SCC</a:t>
            </a:r>
          </a:p>
          <a:p>
            <a:pPr lvl="0"/>
            <a:r>
              <a:rPr lang="en-US" dirty="0"/>
              <a:t>Standardizing across product lines</a:t>
            </a:r>
          </a:p>
          <a:p>
            <a:pPr lvl="0"/>
            <a:r>
              <a:rPr lang="en-US" dirty="0"/>
              <a:t>Document consolidation + consistency</a:t>
            </a:r>
          </a:p>
          <a:p>
            <a:r>
              <a:rPr lang="en-US" b="1" dirty="0"/>
              <a:t>Link</a:t>
            </a:r>
            <a:br>
              <a:rPr lang="en-US" dirty="0"/>
            </a:br>
            <a:r>
              <a:rPr lang="en-US" dirty="0"/>
              <a:t>🔹 </a:t>
            </a:r>
            <a:r>
              <a:rPr lang="en-US" u="sng" dirty="0">
                <a:hlinkClick r:id="rId3"/>
              </a:rPr>
              <a:t>https://securitydocs.cisco.com/docs/ai-assist/user/106356.dita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7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4F8E1-D01D-2AEF-DC8D-1DF4892B4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849CD5B-041B-E0E0-66B7-B34FC34D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30" y="364840"/>
            <a:ext cx="11700100" cy="726962"/>
          </a:xfrm>
        </p:spPr>
        <p:txBody>
          <a:bodyPr anchor="t"/>
          <a:lstStyle/>
          <a:p>
            <a:r>
              <a:rPr lang="en-US" dirty="0"/>
              <a:t>AI Canvas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D1AAF-D5AF-2883-608A-D66C63057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230" y="1091802"/>
            <a:ext cx="10432599" cy="2674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lvl="0"/>
            <a:r>
              <a:rPr lang="en-US" sz="1800" dirty="0"/>
              <a:t>One shared AI workspace to troubleshoot, automate, and act seamlessly across domains.</a:t>
            </a:r>
          </a:p>
          <a:p>
            <a:pPr lvl="0"/>
            <a:r>
              <a:rPr lang="en-US" sz="1800" dirty="0"/>
              <a:t>Data and workflows are siloed across network, security, and collaboration products — slowing decisions and making operations reactive, not proactive.</a:t>
            </a:r>
          </a:p>
          <a:p>
            <a:pPr lvl="0"/>
            <a:r>
              <a:rPr lang="en-US" sz="1800" dirty="0"/>
              <a:t>AI Canvas Alpha Documentation ✅</a:t>
            </a:r>
          </a:p>
          <a:p>
            <a:pPr lvl="0"/>
            <a:r>
              <a:rPr lang="en-US" sz="1800" dirty="0"/>
              <a:t>SDK Documentation + Reference Guides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6F37A-039E-C1B3-168A-4FF5E29B8D19}"/>
              </a:ext>
            </a:extLst>
          </p:cNvPr>
          <p:cNvSpPr txBox="1"/>
          <p:nvPr/>
        </p:nvSpPr>
        <p:spPr>
          <a:xfrm>
            <a:off x="340858" y="4517573"/>
            <a:ext cx="11510284" cy="1741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Link to documentation:</a:t>
            </a:r>
            <a:endParaRPr lang="en-US" sz="1600" dirty="0">
              <a:solidFill>
                <a:schemeClr val="bg1"/>
              </a:solidFill>
              <a:ea typeface="ＭＳ Ｐゴシック" charset="0"/>
            </a:endParaRP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dirty="0">
                <a:solidFill>
                  <a:srgbClr val="0070C0"/>
                </a:solidFill>
              </a:rPr>
              <a:t>🔹 https://www-author3.cisco.com/</a:t>
            </a:r>
            <a:r>
              <a:rPr lang="en-US" sz="1600" i="1" u="sng" dirty="0" err="1">
                <a:solidFill>
                  <a:srgbClr val="0070C0"/>
                </a:solidFill>
              </a:rPr>
              <a:t>assets.html</a:t>
            </a:r>
            <a:r>
              <a:rPr lang="en-US" sz="1600" i="1" u="sng" dirty="0">
                <a:solidFill>
                  <a:srgbClr val="0070C0"/>
                </a:solidFill>
              </a:rPr>
              <a:t>/content/dam/</a:t>
            </a:r>
            <a:r>
              <a:rPr lang="en-US" sz="1600" i="1" u="sng" dirty="0" err="1">
                <a:solidFill>
                  <a:srgbClr val="0070C0"/>
                </a:solidFill>
              </a:rPr>
              <a:t>en</a:t>
            </a:r>
            <a:r>
              <a:rPr lang="en-US" sz="1600" i="1" u="sng" dirty="0">
                <a:solidFill>
                  <a:srgbClr val="0070C0"/>
                </a:solidFill>
              </a:rPr>
              <a:t>/us/td/docs/ai-canvas</a:t>
            </a:r>
          </a:p>
          <a:p>
            <a:pPr marL="742950" lvl="1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i="1" u="sng" dirty="0">
                <a:solidFill>
                  <a:srgbClr val="0070C0"/>
                </a:solidFill>
              </a:rPr>
              <a:t>🔹 https://</a:t>
            </a:r>
            <a:r>
              <a:rPr lang="en-US" sz="1600" i="1" u="sng" dirty="0" err="1">
                <a:solidFill>
                  <a:srgbClr val="0070C0"/>
                </a:solidFill>
              </a:rPr>
              <a:t>cisco.sharepoint.com</a:t>
            </a:r>
            <a:r>
              <a:rPr lang="en-US" sz="1600" i="1" u="sng" dirty="0">
                <a:solidFill>
                  <a:srgbClr val="0070C0"/>
                </a:solidFill>
              </a:rPr>
              <a:t>/sites/</a:t>
            </a:r>
            <a:r>
              <a:rPr lang="en-US" sz="1600" i="1" u="sng" dirty="0" err="1">
                <a:solidFill>
                  <a:srgbClr val="0070C0"/>
                </a:solidFill>
              </a:rPr>
              <a:t>AITeamEngineering</a:t>
            </a:r>
            <a:r>
              <a:rPr lang="en-US" sz="1600" i="1" u="sng" dirty="0">
                <a:solidFill>
                  <a:srgbClr val="0070C0"/>
                </a:solidFill>
              </a:rPr>
              <a:t>/.../Canvas%20SDK%20Documentation (internal) </a:t>
            </a:r>
          </a:p>
          <a:p>
            <a:pPr marL="285750" indent="-285750" defTabSz="912276" fontAlgn="base">
              <a:spcAft>
                <a:spcPts val="1000"/>
              </a:spcAft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a typeface="ＭＳ Ｐゴシック" charset="0"/>
              </a:rPr>
              <a:t>Tools used: AEM, Word and SharePoint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A8B67-67AA-1B06-970E-D9B87757EFE2}"/>
              </a:ext>
            </a:extLst>
          </p:cNvPr>
          <p:cNvSpPr txBox="1"/>
          <p:nvPr/>
        </p:nvSpPr>
        <p:spPr>
          <a:xfrm>
            <a:off x="2449286" y="6204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lang="en-US" sz="1600" kern="1200" dirty="0" err="1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2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7AEA4-FC8B-522C-DFDA-AC2083CD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ECC187-6413-DB47-B7ED-5C14C838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6" y="2338387"/>
            <a:ext cx="5281613" cy="2179638"/>
          </a:xfrm>
        </p:spPr>
        <p:txBody>
          <a:bodyPr/>
          <a:lstStyle/>
          <a:p>
            <a:r>
              <a:rPr lang="en-US" b="1" dirty="0"/>
              <a:t>Working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0C08D-12C8-CA39-95AB-603AD9696D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sz="1800" dirty="0"/>
              <a:t>PM team-aligned, problem-oriented</a:t>
            </a:r>
          </a:p>
          <a:p>
            <a:pPr lvl="0"/>
            <a:r>
              <a:rPr lang="en-US" sz="1800" dirty="0"/>
              <a:t>Immediate access to PRDs</a:t>
            </a:r>
          </a:p>
          <a:p>
            <a:pPr lvl="0"/>
            <a:r>
              <a:rPr lang="en-US" sz="1800" dirty="0"/>
              <a:t>Wallflower on the PM calls and privy to immediate decision making</a:t>
            </a:r>
          </a:p>
          <a:p>
            <a:pPr lvl="0"/>
            <a:r>
              <a:rPr lang="en-US" sz="1800" dirty="0"/>
              <a:t>Immediate access to product roadmap</a:t>
            </a:r>
          </a:p>
          <a:p>
            <a:pPr lvl="0"/>
            <a:r>
              <a:rPr lang="en-US" sz="1800" dirty="0"/>
              <a:t>Adaptable &amp; self-driven</a:t>
            </a:r>
          </a:p>
        </p:txBody>
      </p:sp>
    </p:spTree>
    <p:extLst>
      <p:ext uri="{BB962C8B-B14F-4D97-AF65-F5344CB8AC3E}">
        <p14:creationId xmlns:p14="http://schemas.microsoft.com/office/powerpoint/2010/main" val="43748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sco Dark 05-21-2025">
  <a:themeElements>
    <a:clrScheme name="Cisco Dark 4-16-2025">
      <a:dk1>
        <a:srgbClr val="FFFFFF"/>
      </a:dk1>
      <a:lt1>
        <a:srgbClr val="07182D"/>
      </a:lt1>
      <a:dk2>
        <a:srgbClr val="B4B9C0"/>
      </a:dk2>
      <a:lt2>
        <a:srgbClr val="525E6C"/>
      </a:lt2>
      <a:accent1>
        <a:srgbClr val="02C8FF"/>
      </a:accent1>
      <a:accent2>
        <a:srgbClr val="0A60FF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FFFFFF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wrap="square" lIns="182880" tIns="182880" rIns="182880" bIns="182880" rtlCol="0" anchor="t" anchorCtr="0">
        <a:noAutofit/>
      </a:bodyPr>
      <a:lstStyle>
        <a:defPPr marL="182880" indent="-182880" algn="l">
          <a:buFont typeface="Arial" panose="020B0604020202020204" pitchFamily="34" charset="0"/>
          <a:buChar char="•"/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marL="182880" indent="-182880"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buFont typeface="Arial" panose="020B0604020202020204" pitchFamily="34" charset="0"/>
          <a:buChar char="•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92B5B629-F90F-D940-8BD9-37F009318325}" vid="{865D60AB-A046-C340-AAA4-F3AFBDA684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Dark 05-21-2025</Template>
  <TotalTime>169</TotalTime>
  <Words>686</Words>
  <Application>Microsoft Macintosh PowerPoint</Application>
  <PresentationFormat>Widescreen</PresentationFormat>
  <Paragraphs>95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CiscoSansTT</vt:lpstr>
      <vt:lpstr>CiscoSansTT Medium</vt:lpstr>
      <vt:lpstr>Wingdings</vt:lpstr>
      <vt:lpstr>MS PGothic</vt:lpstr>
      <vt:lpstr>-webkit-standard</vt:lpstr>
      <vt:lpstr>Arial</vt:lpstr>
      <vt:lpstr>Cisco Dark 05-21-2025</vt:lpstr>
      <vt:lpstr>Shipra — Technical Writer, AI Platform</vt:lpstr>
      <vt:lpstr>Technical Writer | UX-minded | Cross-team collaborator</vt:lpstr>
      <vt:lpstr>First month at Cisco</vt:lpstr>
      <vt:lpstr>AI Assistant for CDO + cDFMC </vt:lpstr>
      <vt:lpstr>SSE + XDR Assistants</vt:lpstr>
      <vt:lpstr>AI Defense</vt:lpstr>
      <vt:lpstr>Unified AI Assistant</vt:lpstr>
      <vt:lpstr>AI Canvas </vt:lpstr>
      <vt:lpstr>Working Style</vt:lpstr>
      <vt:lpstr>Challenges</vt:lpstr>
      <vt:lpstr>Support Needed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Shipra Jain (shipraj)</dc:creator>
  <cp:keywords/>
  <dc:description/>
  <cp:lastModifiedBy>Shipra Jain (shipraj)</cp:lastModifiedBy>
  <cp:revision>1</cp:revision>
  <dcterms:created xsi:type="dcterms:W3CDTF">2025-10-27T12:51:58Z</dcterms:created>
  <dcterms:modified xsi:type="dcterms:W3CDTF">2025-10-27T15:41:42Z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2025-05-15T21:49:40Z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219e4d3d-e52c-4661-a7c5-2e875435f34b</vt:lpwstr>
  </property>
  <property fmtid="{D5CDD505-2E9C-101B-9397-08002B2CF9AE}" pid="8" name="MSIP_Label_c8f49a32-fde3-48a5-9266-b5b0972a22dc_ContentBits">
    <vt:lpwstr>2</vt:lpwstr>
  </property>
  <property fmtid="{D5CDD505-2E9C-101B-9397-08002B2CF9AE}" pid="9" name="MSIP_Label_c8f49a32-fde3-48a5-9266-b5b0972a22dc_Tag">
    <vt:lpwstr>10, 3, 0, 1</vt:lpwstr>
  </property>
  <property fmtid="{D5CDD505-2E9C-101B-9397-08002B2CF9AE}" pid="10" name="ClassificationContentMarkingFooterLocations">
    <vt:lpwstr>Cisco Dark 05-12-2025:8</vt:lpwstr>
  </property>
  <property fmtid="{D5CDD505-2E9C-101B-9397-08002B2CF9AE}" pid="11" name="ClassificationContentMarkingFooterText">
    <vt:lpwstr>Cisco Confidential</vt:lpwstr>
  </property>
</Properties>
</file>